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9" r:id="rId4"/>
    <p:sldId id="266" r:id="rId5"/>
    <p:sldId id="265" r:id="rId6"/>
    <p:sldId id="261" r:id="rId7"/>
    <p:sldId id="262" r:id="rId8"/>
    <p:sldId id="268" r:id="rId9"/>
    <p:sldId id="269" r:id="rId10"/>
    <p:sldId id="270" r:id="rId11"/>
    <p:sldId id="263" r:id="rId12"/>
    <p:sldId id="276" r:id="rId13"/>
    <p:sldId id="264" r:id="rId14"/>
    <p:sldId id="267" r:id="rId15"/>
    <p:sldId id="271" r:id="rId16"/>
    <p:sldId id="272" r:id="rId17"/>
    <p:sldId id="273" r:id="rId18"/>
    <p:sldId id="277" r:id="rId19"/>
    <p:sldId id="275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43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093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8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48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5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11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85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13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96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0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60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1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01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B61921D-4373-4271-8C0A-2E91EAB9438B}" type="datetimeFigureOut">
              <a:rPr lang="es-CO" smtClean="0"/>
              <a:t>26/07/2020</a:t>
            </a:fld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2EC1503-6807-4420-9D44-41DA840C43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7569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er.vimeo.com/video/120641539?api=1&amp;portrait=0&amp;title=0&amp;badge=0" TargetMode="Externa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exsim.com/es/flexsim/#model-analysis" TargetMode="External"/><Relationship Id="rId3" Type="http://schemas.openxmlformats.org/officeDocument/2006/relationships/hyperlink" Target="https://www.flexsim.com/es/flexsim/#3d-simulation" TargetMode="External"/><Relationship Id="rId7" Type="http://schemas.openxmlformats.org/officeDocument/2006/relationships/hyperlink" Target="https://www.flexsim.com/es/expertfit/" TargetMode="External"/><Relationship Id="rId2" Type="http://schemas.openxmlformats.org/officeDocument/2006/relationships/hyperlink" Target="https://rua.ua.es/dspace/bitstream/10045/20587/1/Simulacion_de_un_proceso_industrial_mediante_FlexSim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exsim.com/es/flexsim/#model-building" TargetMode="External"/><Relationship Id="rId5" Type="http://schemas.openxmlformats.org/officeDocument/2006/relationships/hyperlink" Target="https://www.flexsim.com/es/flexsim/#model-layout" TargetMode="External"/><Relationship Id="rId4" Type="http://schemas.openxmlformats.org/officeDocument/2006/relationships/hyperlink" Target="https://www.flexsim.com/es/flexsim/" TargetMode="External"/><Relationship Id="rId9" Type="http://schemas.openxmlformats.org/officeDocument/2006/relationships/hyperlink" Target="https://www.flexsim.com/es/flexsim/#optimiz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134895" y="4978112"/>
            <a:ext cx="3480096" cy="1184149"/>
          </a:xfrm>
        </p:spPr>
        <p:txBody>
          <a:bodyPr>
            <a:normAutofit fontScale="92500"/>
          </a:bodyPr>
          <a:lstStyle/>
          <a:p>
            <a:r>
              <a:rPr lang="es-CO" dirty="0"/>
              <a:t>Presentado por:</a:t>
            </a:r>
          </a:p>
          <a:p>
            <a:r>
              <a:rPr lang="es-CO" dirty="0"/>
              <a:t>Alejandro Vivas - 160003836</a:t>
            </a:r>
          </a:p>
          <a:p>
            <a:r>
              <a:rPr lang="es-CO" dirty="0"/>
              <a:t>Jefferson Martínez - 160003524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5" y="1645544"/>
            <a:ext cx="9525000" cy="18669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020" y="5212456"/>
            <a:ext cx="560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Software de simulación</a:t>
            </a:r>
          </a:p>
        </p:txBody>
      </p:sp>
    </p:spTree>
    <p:extLst>
      <p:ext uri="{BB962C8B-B14F-4D97-AF65-F5344CB8AC3E}">
        <p14:creationId xmlns:p14="http://schemas.microsoft.com/office/powerpoint/2010/main" val="341956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PROCESS FLOW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552" y="2200345"/>
            <a:ext cx="5865134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Una nueva herramienta que cambia totalmente la manera de utilizar simuladores, debido a que permite que el usuario emplee bloques de actividades pre-elaboradas para construir lógicas básicas o complejas para su modelo.[3]</a:t>
            </a:r>
          </a:p>
        </p:txBody>
      </p:sp>
      <p:pic>
        <p:nvPicPr>
          <p:cNvPr id="5122" name="Picture 2" descr="Process Flow is one of our latest tools and a real game-changer. Use pre-built activity blocks to build basic or complex logic in a familiar flowcharting environment. It keeps the logic in one convenient place and scales well with any model as it changes and evolv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08" y="2319614"/>
            <a:ext cx="5085022" cy="303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6752166" y="5701855"/>
            <a:ext cx="4762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Actividades lógicas pre-elaboradas. Tomado de: https://www.flexsim.com/wp-content/uploads/sites/2/2017/07/flexsim-process-flow.png</a:t>
            </a:r>
          </a:p>
        </p:txBody>
      </p:sp>
    </p:spTree>
    <p:extLst>
      <p:ext uri="{BB962C8B-B14F-4D97-AF65-F5344CB8AC3E}">
        <p14:creationId xmlns:p14="http://schemas.microsoft.com/office/powerpoint/2010/main" val="14662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FLEXSCRIPT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05433" y="2201080"/>
            <a:ext cx="6249246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FlexSim posee un potente lenguaje de programación, </a:t>
            </a:r>
            <a:r>
              <a:rPr lang="es-CO" sz="2800" dirty="0" err="1"/>
              <a:t>FlexScript</a:t>
            </a:r>
            <a:r>
              <a:rPr lang="es-CO" sz="2800" dirty="0"/>
              <a:t>, el cual permite la ejecución de distintos comandos de modelado y permite escribir expresiones para determinar lógicas del modelo.[3]</a:t>
            </a:r>
          </a:p>
        </p:txBody>
      </p:sp>
      <p:pic>
        <p:nvPicPr>
          <p:cNvPr id="7170" name="Picture 2" descr="flexscript – Waterloo Hydrogeolog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3" y="2390322"/>
            <a:ext cx="4824482" cy="35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64353" y="5927765"/>
            <a:ext cx="45529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Comandos escritos en </a:t>
            </a:r>
            <a:r>
              <a:rPr lang="es-CO" sz="1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FlexScript</a:t>
            </a:r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. Tomado de: https://www.waterloohydrogeologic.com/wp-content/uploads/2016/11/FlexScript.png</a:t>
            </a:r>
          </a:p>
        </p:txBody>
      </p:sp>
    </p:spTree>
    <p:extLst>
      <p:ext uri="{BB962C8B-B14F-4D97-AF65-F5344CB8AC3E}">
        <p14:creationId xmlns:p14="http://schemas.microsoft.com/office/powerpoint/2010/main" val="29331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EXPERTFIT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5517726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ExpertFit toma los datos recolectados en el proceso real y determinara exactamente cual distribución estadística mejor representa los datos.[6]</a:t>
            </a:r>
          </a:p>
        </p:txBody>
      </p:sp>
      <p:pic>
        <p:nvPicPr>
          <p:cNvPr id="1026" name="Picture 2" descr="ExpertF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17" y="2160589"/>
            <a:ext cx="3960781" cy="30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242175" y="5338615"/>
            <a:ext cx="4552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regresiones. Tomado de: https://www.flexsim.com/wp-content/uploads/sites/2/2018/08/expertfit-graphical-comparison.png</a:t>
            </a:r>
          </a:p>
        </p:txBody>
      </p:sp>
    </p:spTree>
    <p:extLst>
      <p:ext uri="{BB962C8B-B14F-4D97-AF65-F5344CB8AC3E}">
        <p14:creationId xmlns:p14="http://schemas.microsoft.com/office/powerpoint/2010/main" val="24981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ANÁLISIS DEL MODELO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73404" y="2423229"/>
            <a:ext cx="5906346" cy="388077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2800" dirty="0"/>
              <a:t>Una vez toda la construcción del modelo y las configuraciones de sus componentes estén listas, y se dé inicio a la simulación se hará uso del panel de recursos para el análisis que ayudaran a obtener un entendimiento mas profundo de lo que esta pasando en el modelo.[7]</a:t>
            </a:r>
          </a:p>
        </p:txBody>
      </p:sp>
      <p:pic>
        <p:nvPicPr>
          <p:cNvPr id="2050" name="Picture 2" descr="https://www.flexsim.com/wp-content/uploads/sites/2/2018/02/FlexSim-Charts-Dashboard-1024x9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240450"/>
            <a:ext cx="4347845" cy="409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4322" y="6304002"/>
            <a:ext cx="45529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Estadísticas de un modelo. Tomado de: https://www.flexsim.com/wp-content/uploads/sites/2/2018/02/FlexSim-Charts-Dashboard-1024x965.png</a:t>
            </a:r>
          </a:p>
        </p:txBody>
      </p:sp>
    </p:spTree>
    <p:extLst>
      <p:ext uri="{BB962C8B-B14F-4D97-AF65-F5344CB8AC3E}">
        <p14:creationId xmlns:p14="http://schemas.microsoft.com/office/powerpoint/2010/main" val="14645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VALIDACIÓN ESTADÍSTICA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4950734" cy="388077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2800" dirty="0"/>
              <a:t>El segundo nivel de validación del modelo, donde a partir de los resultados numéricos obtenidos en una o mas simulaciones, se realiza un análisis para verificar el correcto funcionamiento del sistema</a:t>
            </a:r>
            <a:r>
              <a:rPr lang="es-CO" sz="2800" dirty="0"/>
              <a:t>.[7]</a:t>
            </a:r>
          </a:p>
        </p:txBody>
      </p:sp>
      <p:pic>
        <p:nvPicPr>
          <p:cNvPr id="2050" name="Picture 2" descr="Tiempos empleados en los distintos procesos del modelo Flexsim ...">
            <a:extLst>
              <a:ext uri="{FF2B5EF4-FFF2-40B4-BE49-F238E27FC236}">
                <a16:creationId xmlns:a16="http://schemas.microsoft.com/office/drawing/2014/main" id="{0793DCBB-7CEF-4160-8C5E-DA63D96C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37" y="2187093"/>
            <a:ext cx="5795384" cy="330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ED35484-958C-4746-B5F2-11BC6FFAFF01}"/>
              </a:ext>
            </a:extLst>
          </p:cNvPr>
          <p:cNvSpPr/>
          <p:nvPr/>
        </p:nvSpPr>
        <p:spPr>
          <a:xfrm>
            <a:off x="5919537" y="5551560"/>
            <a:ext cx="6080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Validación de los tiempos en distintos procesos de una fabrica en Flexsim. Tomado de: https://www.researchgate.net/profile/Omar_Rojas2/publication/274007255/figure/fig3/AS:668941319933954@1536499447127/Figura-13-Tiempos-empleados-en-los-distintos-procesos-del-modelo-Flexsim.png</a:t>
            </a:r>
          </a:p>
        </p:txBody>
      </p:sp>
    </p:spTree>
    <p:extLst>
      <p:ext uri="{BB962C8B-B14F-4D97-AF65-F5344CB8AC3E}">
        <p14:creationId xmlns:p14="http://schemas.microsoft.com/office/powerpoint/2010/main" val="230044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OPTQUEST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5646193" cy="3880773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s-CO" sz="2800" dirty="0" err="1"/>
              <a:t>OptQuest</a:t>
            </a:r>
            <a:r>
              <a:rPr lang="es-CO" sz="2800" dirty="0"/>
              <a:t> es un paquete de escenarios de optimización y permite fijar variables y restricciones en el modelo a fin de evaluar su comportamiento y también probar varias soluciones posibles para un mismo problema.[8]</a:t>
            </a:r>
          </a:p>
        </p:txBody>
      </p:sp>
      <p:pic>
        <p:nvPicPr>
          <p:cNvPr id="3074" name="Picture 2" descr="https://www.flexsim.com/wp-content/uploads/sites/2/2017/09/flexsim-optim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64" y="2160589"/>
            <a:ext cx="4905758" cy="33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38964" y="5473148"/>
            <a:ext cx="4552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Panel de optimización. Tomado de: https://www.flexsim.com/wp-content/uploads/sites/2/2017/09/flexsim-optimization.png</a:t>
            </a:r>
          </a:p>
        </p:txBody>
      </p:sp>
    </p:spTree>
    <p:extLst>
      <p:ext uri="{BB962C8B-B14F-4D97-AF65-F5344CB8AC3E}">
        <p14:creationId xmlns:p14="http://schemas.microsoft.com/office/powerpoint/2010/main" val="35199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EXPERIMENTADOR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9" y="1918918"/>
            <a:ext cx="5586306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Es una herramienta usada para probar múltiples escenarios dispuestos para un modelo y posteriormente comparar sus resultados.[8]</a:t>
            </a:r>
          </a:p>
        </p:txBody>
      </p:sp>
      <p:pic>
        <p:nvPicPr>
          <p:cNvPr id="4098" name="Picture 2" descr="https://www.flexsim.com/wp-content/uploads/sites/2/2017/09/flexsim-experime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2" y="2319614"/>
            <a:ext cx="5586306" cy="358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0" y="6010702"/>
            <a:ext cx="4552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Escenarios múltiples. Tomado de: https://www.flexsim.com/wp-content/uploads/sites/2/2017/09/flexsim-experimenter.png</a:t>
            </a:r>
          </a:p>
        </p:txBody>
      </p:sp>
    </p:spTree>
    <p:extLst>
      <p:ext uri="{BB962C8B-B14F-4D97-AF65-F5344CB8AC3E}">
        <p14:creationId xmlns:p14="http://schemas.microsoft.com/office/powerpoint/2010/main" val="12597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5D3C956-9CD4-43B8-8284-A575356FBF98}"/>
              </a:ext>
            </a:extLst>
          </p:cNvPr>
          <p:cNvSpPr/>
          <p:nvPr/>
        </p:nvSpPr>
        <p:spPr>
          <a:xfrm>
            <a:off x="8270503" y="2208022"/>
            <a:ext cx="3769266" cy="398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F011780-013F-4257-90F0-094544F7CCCC}"/>
              </a:ext>
            </a:extLst>
          </p:cNvPr>
          <p:cNvSpPr/>
          <p:nvPr/>
        </p:nvSpPr>
        <p:spPr>
          <a:xfrm>
            <a:off x="4244806" y="2202931"/>
            <a:ext cx="3904244" cy="399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CBB22A1-F039-416D-9AB4-B7BAA402EE76}"/>
              </a:ext>
            </a:extLst>
          </p:cNvPr>
          <p:cNvSpPr/>
          <p:nvPr/>
        </p:nvSpPr>
        <p:spPr>
          <a:xfrm>
            <a:off x="155362" y="2208023"/>
            <a:ext cx="3920836" cy="399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APLICACIONES DE FLEXSIM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2527" y="2277339"/>
            <a:ext cx="1923054" cy="3768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b="1" dirty="0"/>
              <a:t>MANUFACTURA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7" y="2895693"/>
            <a:ext cx="3600421" cy="22396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73" y="2840281"/>
            <a:ext cx="3659766" cy="2295030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4957331" y="2344434"/>
            <a:ext cx="2589554" cy="299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CO" sz="1600" b="1" dirty="0"/>
              <a:t>MANEJO DE MATERIALES</a:t>
            </a:r>
          </a:p>
        </p:txBody>
      </p:sp>
      <p:pic>
        <p:nvPicPr>
          <p:cNvPr id="8196" name="Picture 4" descr="https://healthcare.flexsim.com/wp-content/uploads/sites/2/2016/03/emergency-department-patient-tra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5" t="16772" r="26813" b="3046"/>
          <a:stretch/>
        </p:blipFill>
        <p:spPr bwMode="auto">
          <a:xfrm>
            <a:off x="8489322" y="2865482"/>
            <a:ext cx="3412902" cy="22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8772939" y="2305727"/>
            <a:ext cx="2822713" cy="37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CO" sz="1600" b="1" dirty="0"/>
              <a:t>CUIDADO DE LA SALUD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26338" y="5401743"/>
            <a:ext cx="4095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Simulación de industria manufacturera. Tomado de: https://www.flexsim.com/wp-content/uploads/sites/2/2018/06/manufacturing-simulation-steel-production.jpg</a:t>
            </a:r>
            <a:endParaRPr lang="es-CO" sz="1000" b="1" i="1" dirty="0"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66258" y="5351688"/>
            <a:ext cx="37091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Simulación de manejo de materiales. Tomado de: https://player.vimeo.com/video/120641539?api=1&amp;portrait=0&amp;title=0&amp;badge=0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336807" y="5274744"/>
            <a:ext cx="34129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Simulación centro hospitalario. Tomado de: https://healthcare.flexsim.com/wp-content/uploads/sites/2/2016/03/emergency-department-patient-track.jpg</a:t>
            </a:r>
          </a:p>
        </p:txBody>
      </p:sp>
    </p:spTree>
    <p:extLst>
      <p:ext uri="{BB962C8B-B14F-4D97-AF65-F5344CB8AC3E}">
        <p14:creationId xmlns:p14="http://schemas.microsoft.com/office/powerpoint/2010/main" val="62308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256E81F-D0F4-4DBC-8867-CC44B6BB1BCE}"/>
              </a:ext>
            </a:extLst>
          </p:cNvPr>
          <p:cNvSpPr/>
          <p:nvPr/>
        </p:nvSpPr>
        <p:spPr>
          <a:xfrm>
            <a:off x="8299639" y="2431109"/>
            <a:ext cx="3828129" cy="396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2FA686C-DC27-4311-A2D9-12395A11CC3C}"/>
              </a:ext>
            </a:extLst>
          </p:cNvPr>
          <p:cNvSpPr/>
          <p:nvPr/>
        </p:nvSpPr>
        <p:spPr>
          <a:xfrm>
            <a:off x="4238562" y="2431109"/>
            <a:ext cx="3968695" cy="396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C3EBB9-77CF-4246-94B4-B54082179061}"/>
              </a:ext>
            </a:extLst>
          </p:cNvPr>
          <p:cNvSpPr/>
          <p:nvPr/>
        </p:nvSpPr>
        <p:spPr>
          <a:xfrm>
            <a:off x="102444" y="2418904"/>
            <a:ext cx="4027623" cy="396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1340" y="544563"/>
            <a:ext cx="8596668" cy="802605"/>
          </a:xfrm>
        </p:spPr>
        <p:txBody>
          <a:bodyPr/>
          <a:lstStyle/>
          <a:p>
            <a:pPr algn="ctr"/>
            <a:r>
              <a:rPr lang="es-CO" dirty="0"/>
              <a:t>APLICACIONES DE FLEXSIM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7887" y="2423526"/>
            <a:ext cx="1923054" cy="376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b="1" dirty="0"/>
              <a:t>Aeropuertos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809674" y="2423526"/>
            <a:ext cx="2221733" cy="282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CO" b="1" dirty="0"/>
              <a:t>MINERIA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8498281" y="2431109"/>
            <a:ext cx="3268683" cy="37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CO" sz="1600" b="1" dirty="0"/>
              <a:t>PUERTOS DE CARGA MARITIMA</a:t>
            </a:r>
          </a:p>
        </p:txBody>
      </p:sp>
      <p:pic>
        <p:nvPicPr>
          <p:cNvPr id="9218" name="Picture 2" descr="https://www.flexsim.com/wp-content/uploads/sites/2/2018/10/airport-simulation-security-l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6" t="11068" b="7863"/>
          <a:stretch/>
        </p:blipFill>
        <p:spPr bwMode="auto">
          <a:xfrm>
            <a:off x="319597" y="2928730"/>
            <a:ext cx="3709064" cy="22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flexsim.com/wp-content/uploads/sites/2/2018/01/haulsim-truck-haul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20" y="2977493"/>
            <a:ext cx="3791771" cy="23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exSim  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82" y="2953111"/>
            <a:ext cx="3650854" cy="237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124507" y="5527181"/>
            <a:ext cx="4095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Simulación de </a:t>
            </a:r>
            <a:r>
              <a:rPr lang="es-CO" sz="1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chek</a:t>
            </a:r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-in aeropuerto. Tomado de: https://www.flexsim.com/wp-content/uploads/sites/2/2018/10/airport-simulation-security-line.jpg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259695" y="5540514"/>
            <a:ext cx="37091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Simulación de túneles mineros. Tomado de: https://www.flexsim.com/wp-content/uploads/sites/2/2018/01/haulsim-truck-haulage.jpg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434638" y="5540514"/>
            <a:ext cx="3412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Simulación puerto carguero. Tomado de: https://www.flexsim.com/wp-content/uploads/sites/2/2018/08/flexsim-ct.jpg</a:t>
            </a:r>
          </a:p>
        </p:txBody>
      </p:sp>
    </p:spTree>
    <p:extLst>
      <p:ext uri="{BB962C8B-B14F-4D97-AF65-F5344CB8AC3E}">
        <p14:creationId xmlns:p14="http://schemas.microsoft.com/office/powerpoint/2010/main" val="26387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¿Quién usa Flexsim?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D30432-DDC2-48E4-ADE2-CF9AA8A4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1" y="2040672"/>
            <a:ext cx="4181316" cy="13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DC0E132-3CCD-4509-B9C1-E2719913C233}"/>
              </a:ext>
            </a:extLst>
          </p:cNvPr>
          <p:cNvSpPr/>
          <p:nvPr/>
        </p:nvSpPr>
        <p:spPr>
          <a:xfrm>
            <a:off x="486685" y="3595837"/>
            <a:ext cx="40954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Logo Coca Cola. Tomado de: https://upload.wikimedia.org/wikipedia/commons/thumb/c/ce/Coca-Cola_logo.svg/1024px-Coca-Cola_logo.svg.png</a:t>
            </a:r>
          </a:p>
        </p:txBody>
      </p:sp>
      <p:pic>
        <p:nvPicPr>
          <p:cNvPr id="3078" name="Picture 6" descr="Amazon.com: Tarjeta eGift de Amazon.com: Tarjetas de regalo">
            <a:extLst>
              <a:ext uri="{FF2B5EF4-FFF2-40B4-BE49-F238E27FC236}">
                <a16:creationId xmlns:a16="http://schemas.microsoft.com/office/drawing/2014/main" id="{10AC09AB-08C5-4737-84D8-CC8B29FA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22619" r="4056" b="28449"/>
          <a:stretch/>
        </p:blipFill>
        <p:spPr bwMode="auto">
          <a:xfrm>
            <a:off x="7198902" y="2063184"/>
            <a:ext cx="3422587" cy="13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C2F494D-0000-411D-AAF6-1D4C2B5369C1}"/>
              </a:ext>
            </a:extLst>
          </p:cNvPr>
          <p:cNvSpPr/>
          <p:nvPr/>
        </p:nvSpPr>
        <p:spPr>
          <a:xfrm>
            <a:off x="6876128" y="3666351"/>
            <a:ext cx="4095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Logo Amazon Tomado de: https://images-na.ssl-images-amazon.com/images/I/31%2BDgxPWXtL.jpg</a:t>
            </a:r>
          </a:p>
        </p:txBody>
      </p:sp>
      <p:pic>
        <p:nvPicPr>
          <p:cNvPr id="3080" name="Picture 8" descr="IBM - Inicio | Facebook">
            <a:extLst>
              <a:ext uri="{FF2B5EF4-FFF2-40B4-BE49-F238E27FC236}">
                <a16:creationId xmlns:a16="http://schemas.microsoft.com/office/drawing/2014/main" id="{7EAF2CAB-CB97-402D-A66C-F2927C3C2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3" b="20525"/>
          <a:stretch/>
        </p:blipFill>
        <p:spPr bwMode="auto">
          <a:xfrm>
            <a:off x="1363201" y="4480447"/>
            <a:ext cx="2256515" cy="11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3706830-DE3D-43E7-8B2A-6F91EDC6E19B}"/>
              </a:ext>
            </a:extLst>
          </p:cNvPr>
          <p:cNvSpPr/>
          <p:nvPr/>
        </p:nvSpPr>
        <p:spPr>
          <a:xfrm>
            <a:off x="516253" y="5877295"/>
            <a:ext cx="40954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Logo IBM. Tomado de: https://mma.prnewswire.com/media/95470/ibm_logo.jpg?p=publish&amp;p=twitter</a:t>
            </a:r>
          </a:p>
        </p:txBody>
      </p:sp>
      <p:pic>
        <p:nvPicPr>
          <p:cNvPr id="3082" name="Picture 10" descr="Goodyear mega garantía - Revista Autocrash">
            <a:extLst>
              <a:ext uri="{FF2B5EF4-FFF2-40B4-BE49-F238E27FC236}">
                <a16:creationId xmlns:a16="http://schemas.microsoft.com/office/drawing/2014/main" id="{966F1C2D-E2DE-4B57-9452-897C5CB0B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24089" r="3831" b="21968"/>
          <a:stretch/>
        </p:blipFill>
        <p:spPr bwMode="auto">
          <a:xfrm>
            <a:off x="6310297" y="4335892"/>
            <a:ext cx="5308979" cy="15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F718268-DA81-4C79-B78D-027E558E06D9}"/>
              </a:ext>
            </a:extLst>
          </p:cNvPr>
          <p:cNvSpPr/>
          <p:nvPr/>
        </p:nvSpPr>
        <p:spPr>
          <a:xfrm>
            <a:off x="6973937" y="6029695"/>
            <a:ext cx="40954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Logo GOOD YEAR. Tomado de: https://www.revistaautocrash.com/wp-content/uploads/2017/05/GOOD-YEAR-MEGA-GARANTIA.jpg</a:t>
            </a:r>
          </a:p>
        </p:txBody>
      </p:sp>
    </p:spTree>
    <p:extLst>
      <p:ext uri="{BB962C8B-B14F-4D97-AF65-F5344CB8AC3E}">
        <p14:creationId xmlns:p14="http://schemas.microsoft.com/office/powerpoint/2010/main" val="35549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¿Qué es FlexSim?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5015128" cy="388077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2800" dirty="0"/>
              <a:t>Es un software para la simulación de eventos discretos, que permite modelar, analizar, visualizar y optimizar cualquier proceso industrial, desde procesos de manufactura hasta cadenas de suministro.[1]</a:t>
            </a:r>
          </a:p>
        </p:txBody>
      </p:sp>
      <p:pic>
        <p:nvPicPr>
          <p:cNvPr id="1028" name="Picture 4" descr="https://www.flexsim.com/wp-content/uploads/sites/2/2017/07/3d-simulation-examp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29" y="2004534"/>
            <a:ext cx="5382437" cy="403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306141" y="5841307"/>
            <a:ext cx="503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Ejemplo de simulación de procesos. Tomado de: https://www.flexsim.com/wp-content/uploads/sites/2/2017/07/3d-simulation-examples.png</a:t>
            </a:r>
          </a:p>
        </p:txBody>
      </p:sp>
    </p:spTree>
    <p:extLst>
      <p:ext uri="{BB962C8B-B14F-4D97-AF65-F5344CB8AC3E}">
        <p14:creationId xmlns:p14="http://schemas.microsoft.com/office/powerpoint/2010/main" val="28420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021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CO" dirty="0">
                <a:hlinkClick r:id="rId2"/>
              </a:rPr>
              <a:t>https://rua.ua.es/dspace/bitstream/10045/20587/1/Simulacion_de_un_proceso_industrial_mediante_FlexSim.pdf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3"/>
              </a:rPr>
              <a:t>https://www.flexsim.com/es/flexsim/#3d-simulation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4"/>
              </a:rPr>
              <a:t>https://www.flexsim.com/es/flexsim/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5"/>
              </a:rPr>
              <a:t>https://www.flexsim.com/es/flexsim/#model-layout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6"/>
              </a:rPr>
              <a:t>https://www.flexsim.com/es/flexsim/#model-building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7"/>
              </a:rPr>
              <a:t>https://www.flexsim.com/es/expertfit/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8"/>
              </a:rPr>
              <a:t>https://www.flexsim.com/es/flexsim/#model-analysis</a:t>
            </a:r>
            <a:endParaRPr lang="es-CO" dirty="0"/>
          </a:p>
          <a:p>
            <a:pPr>
              <a:buFont typeface="+mj-lt"/>
              <a:buAutoNum type="arabicPeriod"/>
            </a:pPr>
            <a:r>
              <a:rPr lang="es-CO" dirty="0">
                <a:hlinkClick r:id="rId9"/>
              </a:rPr>
              <a:t>https://www.flexsim.com/es/flexsim/#optimization</a:t>
            </a:r>
            <a:endParaRPr lang="es-CO" dirty="0"/>
          </a:p>
          <a:p>
            <a:pPr>
              <a:buFont typeface="+mj-lt"/>
              <a:buAutoNum type="arabicPeriod"/>
            </a:pPr>
            <a:endParaRPr lang="es-CO" dirty="0"/>
          </a:p>
          <a:p>
            <a:pPr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573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SIMULACIÓN DEL MODELO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6098" y="2446670"/>
            <a:ext cx="5494866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FlexSim permite la simulación de eventos discretos con el valor agregado de gráficos 3D altamente inmersivos y reales.[2]</a:t>
            </a:r>
          </a:p>
          <a:p>
            <a:pPr marL="0" indent="0" algn="just">
              <a:buNone/>
            </a:pPr>
            <a:endParaRPr lang="es-CO" sz="2400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2050" name="Picture 2" descr="https://upload.wikimedia.org/wikipedia/commons/5/5a/Factory_simulation_in_FlexSi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02" y="2121422"/>
            <a:ext cx="6080298" cy="393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141951" y="6059489"/>
            <a:ext cx="6080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Ejemplo de Simulación de fabrica. Tomado de: https://upload.wikimedia.org/wikipedia/commons/5/5a/Factory_simulation_in_FlexSim.jpg</a:t>
            </a:r>
          </a:p>
        </p:txBody>
      </p:sp>
    </p:spTree>
    <p:extLst>
      <p:ext uri="{BB962C8B-B14F-4D97-AF65-F5344CB8AC3E}">
        <p14:creationId xmlns:p14="http://schemas.microsoft.com/office/powerpoint/2010/main" val="10235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VALIDACIÓN VISUAL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4950734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El primer nivel de validación de modelo, donde visualmente confirma que el sistema esta funcionando (o no funcionando) de la forma en la que fue modelado.[3]</a:t>
            </a:r>
          </a:p>
        </p:txBody>
      </p:sp>
      <p:pic>
        <p:nvPicPr>
          <p:cNvPr id="1026" name="Picture 2" descr="FlexSim Andina (Colombia, Perú, Ecuador, Argentina, Uruguay ...">
            <a:extLst>
              <a:ext uri="{FF2B5EF4-FFF2-40B4-BE49-F238E27FC236}">
                <a16:creationId xmlns:a16="http://schemas.microsoft.com/office/drawing/2014/main" id="{3709A8F0-AFF0-458E-A469-F6D47A60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18" y="2160589"/>
            <a:ext cx="6228832" cy="35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E56022-A784-4174-90E6-44F496A0A7F1}"/>
              </a:ext>
            </a:extLst>
          </p:cNvPr>
          <p:cNvSpPr/>
          <p:nvPr/>
        </p:nvSpPr>
        <p:spPr>
          <a:xfrm>
            <a:off x="5795618" y="5858251"/>
            <a:ext cx="6080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Ejemplo de Simulación de validación visual de una fabrica de paquetes Tomado de: https://media-exp1.licdn.com/dms/image/C4E1BAQFm_oD8iO3Gxg/company-background_10000/0?e=2159024400&amp;v=beta&amp;t=rt6CWPLMjzFTBBfAPoLkwtnW46TwOdiU_dSc0e0NCQE</a:t>
            </a:r>
          </a:p>
        </p:txBody>
      </p:sp>
    </p:spTree>
    <p:extLst>
      <p:ext uri="{BB962C8B-B14F-4D97-AF65-F5344CB8AC3E}">
        <p14:creationId xmlns:p14="http://schemas.microsoft.com/office/powerpoint/2010/main" val="38869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EJECUCION DE ESCENARIOS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5620740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Ejecución de la simulación del modelo mediante la opción escenarios para evaluar distintas posibilidades y variaciones en el proceso.[3]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0" y="2383619"/>
            <a:ext cx="3296501" cy="32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LAYOUT DEL MODELO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9" y="2105644"/>
            <a:ext cx="5955640" cy="411851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FlexSim hace que sea posible replicar con exactitud, precisión y de la manera más fácil posible la apariencia de un sistema mediante el uso de diferentes paneles de herramientas que permiten el modelado y simulación precisa de múltiples procesos.[4]</a:t>
            </a:r>
          </a:p>
        </p:txBody>
      </p:sp>
      <p:pic>
        <p:nvPicPr>
          <p:cNvPr id="4" name="flexsim-drag-dro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5" y="2189232"/>
            <a:ext cx="5817705" cy="403492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2765" y="6224159"/>
            <a:ext cx="503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Ejemplo arrastrar y soltar componentes. Tomado de: https://www.flexsim.com/wp-content/uploads/sites/2/2017/09/flexsim-drag-drop.mp4</a:t>
            </a:r>
          </a:p>
        </p:txBody>
      </p:sp>
    </p:spTree>
    <p:extLst>
      <p:ext uri="{BB962C8B-B14F-4D97-AF65-F5344CB8AC3E}">
        <p14:creationId xmlns:p14="http://schemas.microsoft.com/office/powerpoint/2010/main" val="12995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IMPORTACIÓN DE DIBUJOS CAD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6748" y="1930400"/>
            <a:ext cx="588348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800" dirty="0"/>
              <a:t>Mantener una relación espacial exacta entre componentes del sistema, permite tener tiempos de transporte y viaje mas exactos.[3]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751" y="2015641"/>
            <a:ext cx="5060709" cy="379553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799986" y="5811173"/>
            <a:ext cx="4762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Objeto 3D, importado mediante dibujos CAD. Tomado de: https://www.flexsim.com/wp-content/uploads/sites/2/2017/07/flexsim-object-3-axis-movement.jpg</a:t>
            </a:r>
          </a:p>
        </p:txBody>
      </p:sp>
    </p:spTree>
    <p:extLst>
      <p:ext uri="{BB962C8B-B14F-4D97-AF65-F5344CB8AC3E}">
        <p14:creationId xmlns:p14="http://schemas.microsoft.com/office/powerpoint/2010/main" val="230879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EFECTOS VISUALES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1361" y="2040644"/>
            <a:ext cx="588348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800" dirty="0"/>
              <a:t>En el entorno 3D es posible visualizar por defecto, efectos visuales tales como sombras y efectos de luz, con el objetivo de aumentar la percepción de realidad y la similitud con un sistema de la vida real.[3]</a:t>
            </a:r>
          </a:p>
        </p:txBody>
      </p:sp>
      <p:pic>
        <p:nvPicPr>
          <p:cNvPr id="3074" name="Picture 2" descr="Import custom 3D objects to replicate the look and feel of the actual system. Plus all realistic visual effects, like shadows and lighting effects, are ready to go by defaul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61" y="2040643"/>
            <a:ext cx="5219881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6619498" y="5921416"/>
            <a:ext cx="4762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Objeto 3D, con efectos visuales aplicados. Tomado de: https://www.flexsim.com/wp-content/uploads/sites/2/2017/07/custom-3d-object-in-flexsim.jpg</a:t>
            </a:r>
          </a:p>
        </p:txBody>
      </p:sp>
    </p:spTree>
    <p:extLst>
      <p:ext uri="{BB962C8B-B14F-4D97-AF65-F5344CB8AC3E}">
        <p14:creationId xmlns:p14="http://schemas.microsoft.com/office/powerpoint/2010/main" val="20694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CONSTRUCCIÓN DEL MODELO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9" y="1883590"/>
            <a:ext cx="4831926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FlexSim se destaca en términos de facilidad de uso y capacidad de modelar incluso los sistemas mas complejos.[5]</a:t>
            </a:r>
          </a:p>
        </p:txBody>
      </p:sp>
      <p:pic>
        <p:nvPicPr>
          <p:cNvPr id="6146" name="Picture 2" descr="https://www.flexsim.com/wp-content/uploads/sites/2/2017/07/flexsim-standard-objec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53" y="2354412"/>
            <a:ext cx="447675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254278" y="5856814"/>
            <a:ext cx="4762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Configuraciones de un componente. Tomado de: https://www.flexsim.com/wp-content/uploads/sites/2/2017/07/flexsim-standard-objects.png</a:t>
            </a:r>
          </a:p>
        </p:txBody>
      </p:sp>
    </p:spTree>
    <p:extLst>
      <p:ext uri="{BB962C8B-B14F-4D97-AF65-F5344CB8AC3E}">
        <p14:creationId xmlns:p14="http://schemas.microsoft.com/office/powerpoint/2010/main" val="15534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500"/>
    </mc:Choice>
    <mc:Fallback xmlns="">
      <p:transition advClick="0" advTm="185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Personalizado 1">
      <a:dk1>
        <a:srgbClr val="FFFFFF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477</TotalTime>
  <Words>1367</Words>
  <Application>Microsoft Office PowerPoint</Application>
  <PresentationFormat>Panorámica</PresentationFormat>
  <Paragraphs>76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 2</vt:lpstr>
      <vt:lpstr>Wingdings 3</vt:lpstr>
      <vt:lpstr>Citable</vt:lpstr>
      <vt:lpstr>Presentación de PowerPoint</vt:lpstr>
      <vt:lpstr>¿Qué es FlexSim?</vt:lpstr>
      <vt:lpstr>SIMULACIÓN DEL MODELO</vt:lpstr>
      <vt:lpstr>VALIDACIÓN VISUAL</vt:lpstr>
      <vt:lpstr>EJECUCION DE ESCENARIOS</vt:lpstr>
      <vt:lpstr>LAYOUT DEL MODELO</vt:lpstr>
      <vt:lpstr>IMPORTACIÓN DE DIBUJOS CAD</vt:lpstr>
      <vt:lpstr>EFECTOS VISUALES</vt:lpstr>
      <vt:lpstr>CONSTRUCCIÓN DEL MODELO</vt:lpstr>
      <vt:lpstr>PROCESS FLOW</vt:lpstr>
      <vt:lpstr>FLEXSCRIPT</vt:lpstr>
      <vt:lpstr>EXPERTFIT</vt:lpstr>
      <vt:lpstr>ANÁLISIS DEL MODELO</vt:lpstr>
      <vt:lpstr>VALIDACIÓN ESTADÍSTICA</vt:lpstr>
      <vt:lpstr>OPTQUEST</vt:lpstr>
      <vt:lpstr>EXPERIMENTADOR</vt:lpstr>
      <vt:lpstr>APLICACIONES DE FLEXSIM</vt:lpstr>
      <vt:lpstr>APLICACIONES DE FLEXSIM</vt:lpstr>
      <vt:lpstr>¿Quién usa Flexsim?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Casa</dc:creator>
  <cp:lastModifiedBy>Jefferson Martìnez</cp:lastModifiedBy>
  <cp:revision>37</cp:revision>
  <dcterms:created xsi:type="dcterms:W3CDTF">2020-07-26T14:02:48Z</dcterms:created>
  <dcterms:modified xsi:type="dcterms:W3CDTF">2020-07-27T02:00:25Z</dcterms:modified>
</cp:coreProperties>
</file>